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90" r:id="rId2"/>
    <p:sldId id="364" r:id="rId3"/>
    <p:sldId id="367" r:id="rId4"/>
    <p:sldId id="375" r:id="rId5"/>
    <p:sldId id="369" r:id="rId6"/>
    <p:sldId id="370" r:id="rId7"/>
    <p:sldId id="371" r:id="rId8"/>
    <p:sldId id="372" r:id="rId9"/>
    <p:sldId id="373" r:id="rId10"/>
    <p:sldId id="374" r:id="rId11"/>
    <p:sldId id="368" r:id="rId12"/>
    <p:sldId id="344" r:id="rId13"/>
    <p:sldId id="366" r:id="rId14"/>
    <p:sldId id="376" r:id="rId15"/>
    <p:sldId id="377" r:id="rId16"/>
    <p:sldId id="380" r:id="rId17"/>
    <p:sldId id="381" r:id="rId18"/>
    <p:sldId id="353" r:id="rId19"/>
    <p:sldId id="350" r:id="rId20"/>
    <p:sldId id="356" r:id="rId21"/>
    <p:sldId id="354" r:id="rId22"/>
    <p:sldId id="361" r:id="rId23"/>
    <p:sldId id="382" r:id="rId24"/>
    <p:sldId id="357" r:id="rId25"/>
    <p:sldId id="383" r:id="rId26"/>
    <p:sldId id="359" r:id="rId27"/>
    <p:sldId id="384" r:id="rId28"/>
    <p:sldId id="341" r:id="rId29"/>
    <p:sldId id="385" r:id="rId30"/>
    <p:sldId id="355" r:id="rId31"/>
    <p:sldId id="362" r:id="rId32"/>
    <p:sldId id="386" r:id="rId33"/>
    <p:sldId id="343" r:id="rId34"/>
    <p:sldId id="387" r:id="rId35"/>
    <p:sldId id="397" r:id="rId36"/>
    <p:sldId id="391" r:id="rId37"/>
    <p:sldId id="392" r:id="rId38"/>
    <p:sldId id="393" r:id="rId39"/>
    <p:sldId id="389" r:id="rId40"/>
    <p:sldId id="398" r:id="rId41"/>
    <p:sldId id="399" r:id="rId42"/>
    <p:sldId id="394" r:id="rId43"/>
    <p:sldId id="395" r:id="rId44"/>
    <p:sldId id="396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00"/>
    <a:srgbClr val="3366FF"/>
    <a:srgbClr val="080808"/>
    <a:srgbClr val="0033CC"/>
    <a:srgbClr val="0066FF"/>
    <a:srgbClr val="0000FF"/>
    <a:srgbClr val="3333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 autoAdjust="0"/>
    <p:restoredTop sz="94576" autoAdjust="0"/>
  </p:normalViewPr>
  <p:slideViewPr>
    <p:cSldViewPr>
      <p:cViewPr varScale="1">
        <p:scale>
          <a:sx n="69" d="100"/>
          <a:sy n="69" d="100"/>
        </p:scale>
        <p:origin x="-9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2B454-6058-463C-8EBF-859C05744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75460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7494-1427-4BD3-B40A-1AEACBF7E4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20044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6735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3559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9959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1141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5668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469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8514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A337-D264-4F0C-806C-EF999E032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88E-C9EC-44AC-93DF-A756B9046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23E-8ACD-42A6-852F-CE3E015F3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67F-376F-45AA-B64E-93A86398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B7D8-E337-4AA9-8184-5310FE60D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6C1-8778-4762-A56B-E0C5133277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E5F9-54BE-437D-8D94-9D1FFEAC3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96C-BE92-4A1D-AD48-E91CC9552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252-D5A2-4D6E-B2FB-D16B409B7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EF8C-F2AE-43D9-B7D4-447411F28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3D7-6B85-4333-9C1A-BC6B7D1A6A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8337-384E-42DF-8BB1-1A1CF8726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 smtClean="0"/>
              <a:t>Rechtenthal - 12./13.11.2014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847F63-BE70-4045-BCE8-7DA316231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Word_Document1.doc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947044"/>
          </a:xfrm>
        </p:spPr>
        <p:txBody>
          <a:bodyPr/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Aufgaben: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kompetenzorientiert</a:t>
            </a:r>
            <a:br>
              <a:rPr lang="de-DE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gestalten</a:t>
            </a:r>
            <a:endParaRPr lang="de-DE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Dr. Lutz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Leipzig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34144" y="381000"/>
            <a:ext cx="6934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Franz E. WEINERT (1930 - 2001)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2057400"/>
            <a:ext cx="5334000" cy="93955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Trennung von Lern- und </a:t>
            </a:r>
            <a:b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Leistungssituationen</a:t>
            </a:r>
          </a:p>
        </p:txBody>
      </p:sp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3059832" y="3501008"/>
            <a:ext cx="5256584" cy="221017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lIns="288000" tIns="180000" bIns="180000" rtlCol="0">
            <a:spAutoFit/>
          </a:bodyPr>
          <a:lstStyle/>
          <a:p>
            <a:r>
              <a:rPr lang="de-DE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„Wer sich subjektiv in einer </a:t>
            </a:r>
            <a:br>
              <a:rPr lang="de-DE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Leistungssituation wähnt, bemüht sich in erster Linie darum, Erfolge zu erzielen und Misserfolge zu vermeiden</a:t>
            </a:r>
            <a:r>
              <a:rPr lang="de-DE" i="1" dirty="0" smtClean="0"/>
              <a:t>.“</a:t>
            </a:r>
            <a:endParaRPr lang="de-DE" i="1" dirty="0"/>
          </a:p>
        </p:txBody>
      </p:sp>
      <p:pic>
        <p:nvPicPr>
          <p:cNvPr id="4098" name="Picture 2" descr="http://www.psychologie.uni-heidelberg.de/willkomm/geschichte-entw/poster/images/fotos/wein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1647825" cy="2543175"/>
          </a:xfrm>
          <a:prstGeom prst="rect">
            <a:avLst/>
          </a:prstGeom>
          <a:noFill/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Prüfen und Lernen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115616" y="1628800"/>
            <a:ext cx="208823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</a:t>
            </a:r>
          </a:p>
        </p:txBody>
      </p:sp>
      <p:sp>
        <p:nvSpPr>
          <p:cNvPr id="2" name="Ellipse 1"/>
          <p:cNvSpPr/>
          <p:nvPr/>
        </p:nvSpPr>
        <p:spPr>
          <a:xfrm>
            <a:off x="5004048" y="2132856"/>
            <a:ext cx="3960440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Auch Beurteilen</a:t>
            </a:r>
          </a:p>
          <a:p>
            <a:pPr algn="ctr"/>
            <a:r>
              <a:rPr lang="de-DE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 lernfördernd wirken</a:t>
            </a:r>
            <a:endParaRPr lang="de-DE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283968" y="3861048"/>
            <a:ext cx="3960440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vermitteln Ziele des Lernens</a:t>
            </a:r>
            <a:endParaRPr lang="de-DE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39552" y="4797152"/>
            <a:ext cx="3960440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Rückmeldung zum Lernstand ist höchst lernfördernd</a:t>
            </a:r>
            <a:endParaRPr lang="de-DE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3203848" y="2204864"/>
            <a:ext cx="1800200" cy="432048"/>
          </a:xfrm>
          <a:prstGeom prst="straightConnector1">
            <a:avLst/>
          </a:prstGeom>
          <a:ln w="1016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2483768" y="2312876"/>
            <a:ext cx="2016224" cy="1800200"/>
          </a:xfrm>
          <a:prstGeom prst="straightConnector1">
            <a:avLst/>
          </a:prstGeom>
          <a:ln w="1016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endCxn id="12" idx="0"/>
          </p:cNvCxnSpPr>
          <p:nvPr/>
        </p:nvCxnSpPr>
        <p:spPr>
          <a:xfrm>
            <a:off x="1835696" y="2304618"/>
            <a:ext cx="684076" cy="2492534"/>
          </a:xfrm>
          <a:prstGeom prst="straightConnector1">
            <a:avLst/>
          </a:prstGeom>
          <a:ln w="1016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4283968" y="4905164"/>
            <a:ext cx="1052218" cy="563011"/>
          </a:xfrm>
          <a:prstGeom prst="straightConnector1">
            <a:avLst/>
          </a:prstGeom>
          <a:ln w="69850">
            <a:solidFill>
              <a:srgbClr val="00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6012160" y="3212976"/>
            <a:ext cx="288032" cy="801216"/>
          </a:xfrm>
          <a:prstGeom prst="straightConnector1">
            <a:avLst/>
          </a:prstGeom>
          <a:ln w="69850">
            <a:solidFill>
              <a:srgbClr val="00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3599892" y="3212976"/>
            <a:ext cx="2196244" cy="1776295"/>
          </a:xfrm>
          <a:prstGeom prst="straightConnector1">
            <a:avLst/>
          </a:prstGeom>
          <a:ln w="69850">
            <a:solidFill>
              <a:srgbClr val="00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29792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 schulische Regelwerk in </a:t>
            </a: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Südtirol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Richtlinien </a:t>
            </a:r>
            <a: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</a:t>
            </a: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Kompetenzen</a:t>
            </a:r>
            <a:endParaRPr lang="de-DE" sz="2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3568" y="1820138"/>
            <a:ext cx="80648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Richtlinien stellen die rechtlich verbindliche Grundlage für die curriculare Planung der Schulen dar und sind </a:t>
            </a:r>
            <a:r>
              <a:rPr lang="de-DE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 offen als möglich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formuliert. 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Einerseits </a:t>
            </a:r>
            <a:r>
              <a:rPr lang="de-DE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definieren sie eindeutig die Kompetenzen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Schü-lerinnen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und Schüler erreichen sollen, andererseits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gewährleisten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sie die </a:t>
            </a:r>
            <a:r>
              <a:rPr lang="de-DE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didaktische Autonomie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der Schulen und die Lehrfreiheit der Lehrpersonen. 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Die Angaben zu den Kompetenzen, Fertigkeiten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 Kenntnissen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weisen bewusst </a:t>
            </a:r>
            <a:r>
              <a:rPr lang="de-DE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keine</a:t>
            </a:r>
            <a:r>
              <a:rPr lang="de-DE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methodischen Hinweise, </a:t>
            </a:r>
            <a:r>
              <a:rPr lang="de-DE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keine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Umsetzungs-vorschläge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und </a:t>
            </a:r>
            <a:r>
              <a:rPr lang="de-DE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keine</a:t>
            </a:r>
            <a:r>
              <a:rPr lang="de-DE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Beispiele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auf. 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Die Festlegung der </a:t>
            </a:r>
            <a:r>
              <a:rPr lang="de-DE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konkreten Inhalte und Themen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anhand derer die vorgegebenen Fertigkeiten und Kenntnisse erworben werden, ist ausschließliche </a:t>
            </a:r>
            <a:r>
              <a:rPr lang="de-DE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 und Aufgabe der </a:t>
            </a:r>
            <a:r>
              <a:rPr lang="de-DE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Lehrpersonen und </a:t>
            </a:r>
            <a:r>
              <a:rPr lang="de-DE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 Schulen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 schulische Regelwerk in Südtirol: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Kompetenzorientierung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87661" y="1957479"/>
            <a:ext cx="61967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Übergreifende Kompetenzen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Lern-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und Planungskompetenz, 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Kommunikations-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und Kooperationskompetenz, 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vernetztes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Denken und Problemlösekompetenz, 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soziale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Kompetenz und Bürgerkompetenz, 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Informations- 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und </a:t>
            </a:r>
            <a:r>
              <a:rPr lang="nn-NO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Medienkompetenz, </a:t>
            </a:r>
            <a:endParaRPr lang="nn-NO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kulturelle </a:t>
            </a:r>
            <a:r>
              <a:rPr lang="nn-NO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und interkulturelle </a:t>
            </a:r>
            <a:r>
              <a:rPr lang="nn-NO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Kompetenz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n-NO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nn-NO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und</a:t>
            </a:r>
            <a:endParaRPr lang="nn-NO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Fachliche Kompetenzen </a:t>
            </a:r>
          </a:p>
        </p:txBody>
      </p:sp>
    </p:spTree>
    <p:extLst>
      <p:ext uri="{BB962C8B-B14F-4D97-AF65-F5344CB8AC3E}">
        <p14:creationId xmlns:p14="http://schemas.microsoft.com/office/powerpoint/2010/main" xmlns="" val="38341494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Fachliche Kompetenzen am Bsp.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3568" y="1508591"/>
            <a:ext cx="806489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Kompetenzen </a:t>
            </a:r>
            <a:r>
              <a:rPr lang="de-D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„Naturwissenschaften“ - Gymnasium am </a:t>
            </a:r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Ende der 5. Klasse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Schülerin, der Schüler kann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Phänomenen und Vorgängen in der Natur geeignete </a:t>
            </a:r>
            <a:r>
              <a:rPr lang="de-DE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Untersuchungsfragen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de-D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Hypothesen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formulieren und diese mit experimentellen sowie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weiteren fachspezifischen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Methoden </a:t>
            </a:r>
            <a:r>
              <a:rPr lang="de-D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überprüfen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gesammelte Daten und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 interpretieren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analysieren, erläutern und kommentieren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naturwissenschaftliche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Sachverhalte ausgehend von Erfahrungen, Kenntnissen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Informationsquellen </a:t>
            </a:r>
            <a:r>
              <a:rPr lang="de-D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reflektieren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in angemessener Fachsprache </a:t>
            </a:r>
            <a:r>
              <a:rPr lang="de-D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erörtern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bewerten</a:t>
            </a:r>
            <a:endParaRPr lang="de-DE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Gesetzmäßigkeiten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Zusammenhänge, Wechselwirkungen, Entwicklungen und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Prozesse sowie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Systeme </a:t>
            </a:r>
            <a:r>
              <a:rPr lang="de-D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erkennen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miteinander </a:t>
            </a:r>
            <a:r>
              <a:rPr lang="de-D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kombinieren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Analogieschlüsse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daraus ziehen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auf bereits bekannte Konzepte zurückgreifen, um diese i</a:t>
            </a:r>
            <a:r>
              <a:rPr lang="de-D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neue </a:t>
            </a:r>
            <a:r>
              <a:rPr lang="de-DE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Kontexte und </a:t>
            </a:r>
            <a:r>
              <a:rPr lang="de-D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Modelle zu integrieren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Fakten, Ergebnisse und Argumente zu </a:t>
            </a:r>
            <a:r>
              <a:rPr lang="de-D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aktuellen gesellschaftlichen </a:t>
            </a:r>
            <a:r>
              <a:rPr lang="de-DE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Fragen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bewerten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auf ihre Gültigkeit überprüfen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de-D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einem Labor angemessen arbeiten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Versuche selbstständig planen,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durchführen und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bewerten</a:t>
            </a:r>
            <a:r>
              <a:rPr lang="de-D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8260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49592"/>
            <a:ext cx="2952328" cy="39076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Fachliche Kompetenzen am Beispiel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Konkretisierung durch Fertigkeiten und Kenntnisse</a:t>
            </a:r>
            <a:b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4723" y="284187"/>
            <a:ext cx="54197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6568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681640"/>
            <a:ext cx="7704856" cy="3907600"/>
          </a:xfrm>
        </p:spPr>
        <p:txBody>
          <a:bodyPr/>
          <a:lstStyle/>
          <a:p>
            <a: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Über Kompetenzen verfügen heißt Fertigkeiten und Kenntnisse</a:t>
            </a:r>
            <a:b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relevanten Situationen auf neue Sachverhalte anwenden können.</a:t>
            </a:r>
            <a:b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32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142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6672"/>
            <a:ext cx="7704856" cy="525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Kurze Übung:</a:t>
            </a:r>
            <a:b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3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Überlegt Euch eine geeignete Aufgabe, die Kenntnisse aus dem Bereich „Wetter und Klima“ erfordert und diese in den Zusammenhang von Phänomenen stellt, die Lithosphäre, Atmosphäre und/oder Hydrosphäre betreffen.</a:t>
            </a:r>
            <a:endParaRPr lang="de-DE" sz="28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3701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Kompetenzen - abgestuft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20"/>
          <p:cNvGrpSpPr/>
          <p:nvPr/>
        </p:nvGrpSpPr>
        <p:grpSpPr>
          <a:xfrm>
            <a:off x="2483768" y="4437112"/>
            <a:ext cx="6048672" cy="1584176"/>
            <a:chOff x="1691680" y="4437112"/>
            <a:chExt cx="6048672" cy="1584176"/>
          </a:xfrm>
        </p:grpSpPr>
        <p:cxnSp>
          <p:nvCxnSpPr>
            <p:cNvPr id="12" name="Gerade Verbindung mit Pfeil 11"/>
            <p:cNvCxnSpPr/>
            <p:nvPr/>
          </p:nvCxnSpPr>
          <p:spPr>
            <a:xfrm flipV="1">
              <a:off x="1691680" y="4437112"/>
              <a:ext cx="6048672" cy="151216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2339752" y="5445224"/>
              <a:ext cx="144016" cy="576064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4499992" y="4941168"/>
              <a:ext cx="144016" cy="576064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6660232" y="4437112"/>
              <a:ext cx="144016" cy="576064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/>
          <p:cNvSpPr/>
          <p:nvPr/>
        </p:nvSpPr>
        <p:spPr>
          <a:xfrm rot="1491241">
            <a:off x="112284" y="4213228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Reproduktionsleistung</a:t>
            </a:r>
            <a:endParaRPr lang="de-DE" sz="1800" dirty="0"/>
          </a:p>
        </p:txBody>
      </p:sp>
      <p:sp>
        <p:nvSpPr>
          <p:cNvPr id="19" name="Rechteck 18"/>
          <p:cNvSpPr/>
          <p:nvPr/>
        </p:nvSpPr>
        <p:spPr>
          <a:xfrm rot="1450688">
            <a:off x="2859044" y="3967955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Transferleistung</a:t>
            </a:r>
          </a:p>
        </p:txBody>
      </p:sp>
      <p:sp>
        <p:nvSpPr>
          <p:cNvPr id="20" name="Rechteck 19"/>
          <p:cNvSpPr/>
          <p:nvPr/>
        </p:nvSpPr>
        <p:spPr>
          <a:xfrm rot="1484387">
            <a:off x="3688922" y="3172721"/>
            <a:ext cx="401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Reflexion und Problemlösung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Kompetenzorientierung und Aufgaben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27584" y="162880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kompetenzorientierte Aufgabenstellung geht in der Regel von </a:t>
            </a:r>
            <a:r>
              <a:rPr lang="de-DE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einer Problemstellung </a:t>
            </a: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und sollte in Teilaufgaben gegliedert sein – entsprechend den skizzierten Anforderungsbereichen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Reproduktionsleistung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(= Wiederholung und (einfache) Umorganisation von Wissen).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b. Transferleistung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(= Umorganisation, Anwendung und Übertragung von Wissen auf  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unbekannte Bereiche)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c. Leistung im Bereich von Reflexion und Problemlösung:</a:t>
            </a: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(= komplexe Anwendung und komplexer Transfer, Problemlösung)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 Plan für den Tag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339752" y="1578272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Vormittags </a:t>
            </a:r>
            <a:b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Aufgaben mit verschiedenen „Aufgaben“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Kompetenzorientierung und Lehrpläne 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Anforderungsbereiche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Operatoren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Analyseraster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 dazwischen einige praktische Übungen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Nachmittags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Aufgabenworkshop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Vorstellung der Ergebnisse 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Austausch und Diskussion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040" y="485800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Warum nach Anforderungsbereichen differenzieren ?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 rot="20096939">
            <a:off x="7088" y="2761971"/>
            <a:ext cx="5995897" cy="1365541"/>
            <a:chOff x="185220" y="3056704"/>
            <a:chExt cx="8347220" cy="2964584"/>
          </a:xfrm>
        </p:grpSpPr>
        <p:grpSp>
          <p:nvGrpSpPr>
            <p:cNvPr id="11" name="Gruppieren 20"/>
            <p:cNvGrpSpPr/>
            <p:nvPr/>
          </p:nvGrpSpPr>
          <p:grpSpPr>
            <a:xfrm>
              <a:off x="2483768" y="4437112"/>
              <a:ext cx="6048672" cy="1584176"/>
              <a:chOff x="1691680" y="4437112"/>
              <a:chExt cx="6048672" cy="1584176"/>
            </a:xfrm>
          </p:grpSpPr>
          <p:cxnSp>
            <p:nvCxnSpPr>
              <p:cNvPr id="12" name="Gerade Verbindung mit Pfeil 11"/>
              <p:cNvCxnSpPr/>
              <p:nvPr/>
            </p:nvCxnSpPr>
            <p:spPr>
              <a:xfrm flipV="1">
                <a:off x="1691680" y="4437112"/>
                <a:ext cx="6048672" cy="1512168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>
                <a:off x="2339752" y="5445224"/>
                <a:ext cx="144016" cy="576064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>
                <a:off x="4499992" y="4941168"/>
                <a:ext cx="144016" cy="576064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>
                <a:off x="6660232" y="4437112"/>
                <a:ext cx="144016" cy="576064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hteck 15"/>
            <p:cNvSpPr/>
            <p:nvPr/>
          </p:nvSpPr>
          <p:spPr>
            <a:xfrm rot="1491241">
              <a:off x="185220" y="4097213"/>
              <a:ext cx="2981903" cy="6013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Reproduktionsleistung</a:t>
              </a:r>
              <a:endParaRPr lang="de-DE" sz="1200" dirty="0"/>
            </a:p>
          </p:txBody>
        </p:sp>
        <p:sp>
          <p:nvSpPr>
            <p:cNvPr id="17" name="Rechteck 16"/>
            <p:cNvSpPr/>
            <p:nvPr/>
          </p:nvSpPr>
          <p:spPr>
            <a:xfrm rot="1503061">
              <a:off x="2900880" y="3851942"/>
              <a:ext cx="2241003" cy="6013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Transferleistung</a:t>
              </a:r>
            </a:p>
          </p:txBody>
        </p:sp>
        <p:sp>
          <p:nvSpPr>
            <p:cNvPr id="18" name="Rechteck 17"/>
            <p:cNvSpPr/>
            <p:nvPr/>
          </p:nvSpPr>
          <p:spPr>
            <a:xfrm rot="1484387">
              <a:off x="3688923" y="3056704"/>
              <a:ext cx="4014354" cy="601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Reflexion und Problemlösung</a:t>
              </a:r>
            </a:p>
          </p:txBody>
        </p:sp>
      </p:grpSp>
      <p:pic>
        <p:nvPicPr>
          <p:cNvPr id="30" name="Picture 3" descr="C:\Users\lutz\Desktop\lin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22415">
            <a:off x="1796132" y="4192296"/>
            <a:ext cx="6229046" cy="361226"/>
          </a:xfrm>
          <a:prstGeom prst="rect">
            <a:avLst/>
          </a:prstGeom>
          <a:noFill/>
        </p:spPr>
      </p:pic>
      <p:sp>
        <p:nvSpPr>
          <p:cNvPr id="31" name="Pfeil nach rechts 30"/>
          <p:cNvSpPr/>
          <p:nvPr/>
        </p:nvSpPr>
        <p:spPr>
          <a:xfrm rot="19522415">
            <a:off x="1431257" y="3516559"/>
            <a:ext cx="5832648" cy="6480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Fachliche Kompetenzen</a:t>
            </a:r>
            <a:endParaRPr lang="de-D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" name="Picture 5" descr="C:\Users\lutz\Desktop\lineal2.jpg"/>
          <p:cNvPicPr>
            <a:picLocks noChangeAspect="1" noChangeArrowheads="1"/>
          </p:cNvPicPr>
          <p:nvPr/>
        </p:nvPicPr>
        <p:blipFill>
          <a:blip r:embed="rId5" cstate="print"/>
          <a:srcRect l="22542" t="-2212" r="36825" b="8433"/>
          <a:stretch>
            <a:fillRect/>
          </a:stretch>
        </p:blipFill>
        <p:spPr bwMode="auto">
          <a:xfrm rot="8700000">
            <a:off x="4550180" y="3967698"/>
            <a:ext cx="1473611" cy="309750"/>
          </a:xfrm>
          <a:prstGeom prst="rect">
            <a:avLst/>
          </a:prstGeom>
          <a:noFill/>
        </p:spPr>
      </p:pic>
      <p:pic>
        <p:nvPicPr>
          <p:cNvPr id="20" name="Picture 5" descr="C:\Users\lutz\Desktop\lineal2.jpg"/>
          <p:cNvPicPr>
            <a:picLocks noChangeAspect="1" noChangeArrowheads="1"/>
          </p:cNvPicPr>
          <p:nvPr/>
        </p:nvPicPr>
        <p:blipFill>
          <a:blip r:embed="rId5" cstate="print"/>
          <a:srcRect l="22542" t="-2212" r="36825" b="8433"/>
          <a:stretch>
            <a:fillRect/>
          </a:stretch>
        </p:blipFill>
        <p:spPr bwMode="auto">
          <a:xfrm rot="8700000">
            <a:off x="2223327" y="5568385"/>
            <a:ext cx="1473611" cy="309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Kompetenzen und Anforderungsbereiche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20"/>
          <p:cNvGrpSpPr/>
          <p:nvPr/>
        </p:nvGrpSpPr>
        <p:grpSpPr>
          <a:xfrm>
            <a:off x="2483768" y="4437112"/>
            <a:ext cx="6048672" cy="1584176"/>
            <a:chOff x="1691680" y="4437112"/>
            <a:chExt cx="6048672" cy="1584176"/>
          </a:xfrm>
        </p:grpSpPr>
        <p:cxnSp>
          <p:nvCxnSpPr>
            <p:cNvPr id="12" name="Gerade Verbindung mit Pfeil 11"/>
            <p:cNvCxnSpPr/>
            <p:nvPr/>
          </p:nvCxnSpPr>
          <p:spPr>
            <a:xfrm flipV="1">
              <a:off x="1691680" y="4437112"/>
              <a:ext cx="6048672" cy="151216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2339752" y="5445224"/>
              <a:ext cx="144016" cy="576064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4499992" y="4941168"/>
              <a:ext cx="144016" cy="576064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6660232" y="4437112"/>
              <a:ext cx="144016" cy="576064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/>
          <p:cNvSpPr/>
          <p:nvPr/>
        </p:nvSpPr>
        <p:spPr>
          <a:xfrm rot="1491241">
            <a:off x="112284" y="4213228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Reproduktionsleistung</a:t>
            </a:r>
            <a:endParaRPr lang="de-DE" sz="1800" dirty="0"/>
          </a:p>
        </p:txBody>
      </p:sp>
      <p:sp>
        <p:nvSpPr>
          <p:cNvPr id="19" name="Rechteck 18"/>
          <p:cNvSpPr/>
          <p:nvPr/>
        </p:nvSpPr>
        <p:spPr>
          <a:xfrm rot="1450688">
            <a:off x="2859044" y="3967955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Transferleistung</a:t>
            </a:r>
          </a:p>
        </p:txBody>
      </p:sp>
      <p:sp>
        <p:nvSpPr>
          <p:cNvPr id="20" name="Rechteck 19"/>
          <p:cNvSpPr/>
          <p:nvPr/>
        </p:nvSpPr>
        <p:spPr>
          <a:xfrm rot="1484387">
            <a:off x="3688922" y="3172721"/>
            <a:ext cx="401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Reflexion und Problemlösung</a:t>
            </a:r>
          </a:p>
        </p:txBody>
      </p:sp>
      <p:sp>
        <p:nvSpPr>
          <p:cNvPr id="13" name="Rechteckige Legende 12"/>
          <p:cNvSpPr/>
          <p:nvPr/>
        </p:nvSpPr>
        <p:spPr>
          <a:xfrm>
            <a:off x="827584" y="1700808"/>
            <a:ext cx="1152128" cy="864096"/>
          </a:xfrm>
          <a:prstGeom prst="wedgeRectCallout">
            <a:avLst>
              <a:gd name="adj1" fmla="val 142709"/>
              <a:gd name="adj2" fmla="val 362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Teilauf-gabe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2627784" y="1700808"/>
            <a:ext cx="1152128" cy="864096"/>
          </a:xfrm>
          <a:prstGeom prst="wedgeRectCallout">
            <a:avLst>
              <a:gd name="adj1" fmla="val -6403"/>
              <a:gd name="adj2" fmla="val 359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Teilauf-gabe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hteckige Legende 20"/>
          <p:cNvSpPr/>
          <p:nvPr/>
        </p:nvSpPr>
        <p:spPr>
          <a:xfrm>
            <a:off x="5148064" y="1700808"/>
            <a:ext cx="1152128" cy="864096"/>
          </a:xfrm>
          <a:prstGeom prst="wedgeRectCallout">
            <a:avLst>
              <a:gd name="adj1" fmla="val -36466"/>
              <a:gd name="adj2" fmla="val 303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Teilauf-gabe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hteckige Legende 21"/>
          <p:cNvSpPr/>
          <p:nvPr/>
        </p:nvSpPr>
        <p:spPr>
          <a:xfrm>
            <a:off x="6804248" y="1700808"/>
            <a:ext cx="1152128" cy="864096"/>
          </a:xfrm>
          <a:prstGeom prst="wedgeRectCallout">
            <a:avLst>
              <a:gd name="adj1" fmla="val 6825"/>
              <a:gd name="adj2" fmla="val 206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Teilauf-gabe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Flussdiagramm: Auszug 22"/>
          <p:cNvSpPr/>
          <p:nvPr/>
        </p:nvSpPr>
        <p:spPr>
          <a:xfrm rot="9029458">
            <a:off x="4242915" y="2303000"/>
            <a:ext cx="248616" cy="276153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lussdiagramm: Auszug 23"/>
          <p:cNvSpPr/>
          <p:nvPr/>
        </p:nvSpPr>
        <p:spPr>
          <a:xfrm rot="9029458">
            <a:off x="6551648" y="2353571"/>
            <a:ext cx="286134" cy="209026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lussdiagramm: Auszug 24"/>
          <p:cNvSpPr/>
          <p:nvPr/>
        </p:nvSpPr>
        <p:spPr>
          <a:xfrm rot="12960000">
            <a:off x="4127847" y="2190852"/>
            <a:ext cx="279243" cy="326838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Arbeitsphase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2636912"/>
            <a:ext cx="77654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Sucht Euch einen Partner, der in einer ähnlichen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schulischen Situation steht.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Klärt gemeinsam, zu welchem Thema/Inhalt Ihr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 Test-Aufgabe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entwickeln wollt.</a:t>
            </a: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Schreibt Eure Aufgabe auf und stellt sie später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Plenum vor.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 ersten Charakterisierung könnt Ihr das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folgende einfache Schema verwenden.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man Aufgaben 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einfach analysieren kann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043609" y="1704816"/>
          <a:ext cx="7464152" cy="4028440"/>
        </p:xfrm>
        <a:graphic>
          <a:graphicData uri="http://schemas.openxmlformats.org/drawingml/2006/table">
            <a:tbl>
              <a:tblPr firstRow="1" bandRow="1">
                <a:effectLst>
                  <a:outerShdw blurRad="1778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1872208"/>
                <a:gridCol w="3737708"/>
                <a:gridCol w="599321"/>
                <a:gridCol w="599321"/>
                <a:gridCol w="655594"/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Erwartete Schülerleistung</a:t>
                      </a:r>
                      <a:endParaRPr lang="de-D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II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III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Teilaufgabe 1</a:t>
                      </a:r>
                      <a:endParaRPr lang="de-D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Beschreibung</a:t>
                      </a:r>
                    </a:p>
                    <a:p>
                      <a:endParaRPr lang="de-DE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de-D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Teilaufgabe 2</a:t>
                      </a:r>
                      <a:endParaRPr lang="de-D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Beschreibung</a:t>
                      </a:r>
                    </a:p>
                    <a:p>
                      <a:endParaRPr lang="de-DE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de-D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Teilaufgabe 3</a:t>
                      </a:r>
                      <a:endParaRPr lang="de-D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Beschreibung</a:t>
                      </a:r>
                    </a:p>
                    <a:p>
                      <a:endParaRPr lang="de-DE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de-D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Teilaufgabe 4</a:t>
                      </a:r>
                      <a:endParaRPr lang="de-D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Beschreibung</a:t>
                      </a:r>
                    </a:p>
                    <a:p>
                      <a:endParaRPr lang="de-DE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de-D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47276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Anforderungsniveaus im Detail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71600" y="1772816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ct val="150000"/>
              </a:lnSpc>
            </a:pP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 Reproduktionsleistung: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fachspezifische Sachverhalte wiedergeben und darstellen, Art des beigelegten Materials bestimmen, Informationen aus dem Material entnehmen, Fachtermini verwenden, Arbeitstechniken anwenden etc. </a:t>
            </a:r>
            <a:b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(= Wiederholung und (einfache) Umorganisation von Wissen).</a:t>
            </a:r>
          </a:p>
        </p:txBody>
      </p:sp>
      <p:sp>
        <p:nvSpPr>
          <p:cNvPr id="11" name="Rechteck 10"/>
          <p:cNvSpPr/>
          <p:nvPr/>
        </p:nvSpPr>
        <p:spPr>
          <a:xfrm>
            <a:off x="4716016" y="1772816"/>
            <a:ext cx="3528392" cy="2640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ct val="150000"/>
              </a:lnSpc>
            </a:pP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b. Transferleistung: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Zusammenhänge erklären,  </a:t>
            </a:r>
            <a:r>
              <a:rPr lang="de-DE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Sachver</a:t>
            </a: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-halte verknüpfen und einordnen, Materialien analysieren, Sach- und Werturteile unterscheiden etc. </a:t>
            </a:r>
            <a:b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(= Umorganisation, Anwendung und Übertragung von Wissen auf unbekannte Bereiche).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55776" y="4667652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ct val="150000"/>
              </a:lnSpc>
            </a:pP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c. Reflexion und Problemlösung: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Sachverhalte und Probleme erörtern, Hypothesen entwickeln, eigene Urteilsbildung reflektieren etc. </a:t>
            </a:r>
            <a:b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(= komplexe Anwendung und komplexer Transfer, Problemlösung).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90056"/>
            <a:ext cx="7772400" cy="1143000"/>
          </a:xfrm>
        </p:spPr>
        <p:txBody>
          <a:bodyPr/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Mittagspause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3625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01824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man Anforderungen steuern kann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99592" y="2564904"/>
            <a:ext cx="7704856" cy="326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 sog. Aufgabenstamm 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wird i.d.R. ein Kontext, ein 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roblem konkretisiert,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 können dabei Informationen gegeben werden, die zur Bearbeitung notwendig oder hilfreich sind,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 kann das Anforderungsniveau gesteuert werden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nd es kann die Art der Anforderungen variiert werden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(z.B. „sinnentnehmendes Lesen“)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Arbeitsphase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2636912"/>
            <a:ext cx="78086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Verändert die am zuvor entwickelte Test-Aufgabe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 Variation im Aufgabestamm:</a:t>
            </a:r>
          </a:p>
          <a:p>
            <a:pPr marL="342900" indent="-342900">
              <a:buFontTx/>
              <a:buChar char="-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Fügt Informationen und Hinweise hinzu.</a:t>
            </a:r>
          </a:p>
          <a:p>
            <a:pPr marL="342900" indent="-342900">
              <a:buFontTx/>
              <a:buChar char="-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Lasst Informationen weg.</a:t>
            </a:r>
          </a:p>
          <a:p>
            <a:pPr marL="342900" indent="-342900">
              <a:buFontTx/>
              <a:buChar char="-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Beurteilt die „neuen“ Aufgaben wie zuvor und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berichtet über Eure Erfahrungen in einer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Vierergruppe.</a:t>
            </a:r>
          </a:p>
        </p:txBody>
      </p:sp>
    </p:spTree>
    <p:extLst>
      <p:ext uri="{BB962C8B-B14F-4D97-AF65-F5344CB8AC3E}">
        <p14:creationId xmlns:p14="http://schemas.microsoft.com/office/powerpoint/2010/main" xmlns="" val="15883618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Analysematrix für Aufgaben mit 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lernpsychologischem Hintergrund</a:t>
            </a: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30460" y="1484784"/>
          <a:ext cx="7706036" cy="4896544"/>
        </p:xfrm>
        <a:graphic>
          <a:graphicData uri="http://schemas.openxmlformats.org/presentationml/2006/ole">
            <p:oleObj spid="_x0000_s1060" name="Dokument" r:id="rId4" imgW="10596554" imgH="6733515" progId="Word.Document.12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Arbeitsphase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2132856"/>
            <a:ext cx="79006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Tauscht jetzt Eure Aufgabe(n) mit den Partnern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der Vierergruppe.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eine Zweiergruppe analysiert die (fremde)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mit Hilfe der lernpsychologisch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orientierten Matrix.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Tauscht Eure Ergebnisse wiederum aus und stellt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fest, ob und wie sich die Beurteilung der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Aufgabe(n) verändert hat.</a:t>
            </a:r>
          </a:p>
        </p:txBody>
      </p:sp>
    </p:spTree>
    <p:extLst>
      <p:ext uri="{BB962C8B-B14F-4D97-AF65-F5344CB8AC3E}">
        <p14:creationId xmlns:p14="http://schemas.microsoft.com/office/powerpoint/2010/main" xmlns="" val="19968062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Prüfen und Lernen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3568" y="1340768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Schule mit doppeltem Auftrag</a:t>
            </a:r>
          </a:p>
          <a:p>
            <a:pPr>
              <a:lnSpc>
                <a:spcPct val="150000"/>
              </a:lnSpc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Ermöglichen von Kompetenzerwerb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Feststellung von Kompetenzausprägung</a:t>
            </a: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627784" y="3284984"/>
            <a:ext cx="6048672" cy="30008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und die Rolle von Aufgaben</a:t>
            </a:r>
          </a:p>
          <a:p>
            <a:pPr>
              <a:lnSpc>
                <a:spcPct val="150000"/>
              </a:lnSpc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Gestaltung von Lernsituationen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Feststellung von Lernständen zur Beurteilung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-&gt;  </a:t>
            </a: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de-DE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summativ</a:t>
            </a: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Feststellung von Lernständen zur Rückmeldung</a:t>
            </a:r>
            <a: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-&gt;  </a:t>
            </a: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„formativ“</a:t>
            </a:r>
          </a:p>
        </p:txBody>
      </p:sp>
    </p:spTree>
    <p:extLst>
      <p:ext uri="{BB962C8B-B14F-4D97-AF65-F5344CB8AC3E}">
        <p14:creationId xmlns:p14="http://schemas.microsoft.com/office/powerpoint/2010/main" xmlns="" val="32532147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Formulierungshilfe: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Operatoren nutzen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220072" y="1916832"/>
            <a:ext cx="3672408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Operatoren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sind Verben, die ausdrücken, mit welcher</a:t>
            </a: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Handlungsweise eine Aufgabe zu lösen ist.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115616" y="2852936"/>
            <a:ext cx="7182544" cy="336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ct val="150000"/>
              </a:lnSpc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Damit bewirkt man:</a:t>
            </a:r>
          </a:p>
          <a:p>
            <a:pPr marL="442913" indent="-442913">
              <a:lnSpc>
                <a:spcPct val="150000"/>
              </a:lnSpc>
              <a:buFontTx/>
              <a:buChar char="-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Gelenkte Arbeitsaufträge, deren Lösung Kompetenzen einfordern </a:t>
            </a:r>
          </a:p>
          <a:p>
            <a:pPr marL="442913" indent="-442913">
              <a:lnSpc>
                <a:spcPct val="150000"/>
              </a:lnSpc>
              <a:buFontTx/>
              <a:buChar char="-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Formulierung eindeutiger Aufgabenstellung zu formulieren</a:t>
            </a:r>
          </a:p>
          <a:p>
            <a:pPr marL="442913" indent="-442913">
              <a:lnSpc>
                <a:spcPct val="150000"/>
              </a:lnSpc>
              <a:buFontTx/>
              <a:buChar char="-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Steuerung des Schwierigkeitsgrads bzw. Anforderungsbereichs</a:t>
            </a:r>
          </a:p>
          <a:p>
            <a:pPr marL="442913" indent="-442913">
              <a:lnSpc>
                <a:spcPct val="150000"/>
              </a:lnSpc>
              <a:buFontTx/>
              <a:buChar char="-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Orientierung bei der Erstellung der Aufgabenstellungen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Kompetenzorientierte Aufgaben: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Operatoren 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71600" y="1772816"/>
            <a:ext cx="734481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ct val="150000"/>
              </a:lnSpc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AFB I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)nennen / herausarbeiten / beschreiben / darstellen / ermitteln / zusammenfassen / feststellen / bezeichnen / skizzieren / aufzeigen / schildern / wiedergeben / aufzählen / auflisten / recherchieren / veranschaulichen / auswählen / bestimmen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71600" y="3498974"/>
            <a:ext cx="734481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ct val="150000"/>
              </a:lnSpc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AFB II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analysieren / erklären / vergleichen / auswerten / einordnen / zuordnen / begründen / erstellen / kennzeichnen / anwenden / gliedern / ableiten / klären / definieren / Zusammenhänge herstellen / folgern / untersuchen / übertragen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71600" y="5088666"/>
            <a:ext cx="75608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ct val="150000"/>
              </a:lnSpc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AFB III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beurteilen / überprüfen / bewerten / erörtern / gestalten / interpretieren / darstellen / Stellung nehmen / entwerfen / entwickeln</a:t>
            </a: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Arbeitsphase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23558" y="1628800"/>
            <a:ext cx="66928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Bildet noch einmal Zweiergruppen.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Entwerft eine weitere Aufgabe, die im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Unterricht des einen oder des anderen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eingesetzt werden kann.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Berücksichtigt dabei die Erfahrungen, die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 bisher im Workshop gemacht habt.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Präsentiert Eure Aufgaben samt Eurer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Einschätzung der Schwierigkeit </a:t>
            </a:r>
          </a:p>
        </p:txBody>
      </p:sp>
    </p:spTree>
    <p:extLst>
      <p:ext uri="{BB962C8B-B14F-4D97-AF65-F5344CB8AC3E}">
        <p14:creationId xmlns:p14="http://schemas.microsoft.com/office/powerpoint/2010/main" xmlns="" val="16841099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12" descr="C:\Users\lutz\Desktop\AnforderungKomp.JPG"/>
          <p:cNvPicPr>
            <a:picLocks noChangeAspect="1" noChangeArrowheads="1"/>
          </p:cNvPicPr>
          <p:nvPr/>
        </p:nvPicPr>
        <p:blipFill>
          <a:blip r:embed="rId3" cstate="print"/>
          <a:srcRect b="3169"/>
          <a:stretch>
            <a:fillRect/>
          </a:stretch>
        </p:blipFill>
        <p:spPr bwMode="auto">
          <a:xfrm>
            <a:off x="3061867" y="44624"/>
            <a:ext cx="590262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51520" y="2924944"/>
            <a:ext cx="2944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Zum Vergleich: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deutsche 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Kompetenzmodell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für die Mittelstufe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212976"/>
            <a:ext cx="7772400" cy="1143000"/>
          </a:xfrm>
        </p:spPr>
        <p:txBody>
          <a:bodyPr/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dann bis morgen!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724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548680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Planung für den </a:t>
            </a: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Vormittag</a:t>
            </a:r>
            <a:endParaRPr lang="de-DE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1556792"/>
            <a:ext cx="75088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Kleingruppen verständigen sich über die Ziele des Unterrichts zum gewählten Thema: 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Formulierung der wichtigsten Kompetenzziele zusammen mit den Fertigkeiten und Inhalten.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Entwurf einer/einiger Test-Aufgaben, die zur Leistungsfeststellung und Bewertung am Ende eingesetzt werden könnten.</a:t>
            </a:r>
          </a:p>
          <a:p>
            <a:pPr marL="609600" lvl="0" indent="-609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Vorstellung von Diagnoseinstrumenten (I):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Fragebogen zur Selbsteinschätzung</a:t>
            </a: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Diagnosebogen zur Arbeit mit einem Partner </a:t>
            </a:r>
            <a:endParaRPr lang="de-DE" sz="2000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lvl="0" indent="-609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Entwicklung entsprechender Instrumente für das gewählte Thema.</a:t>
            </a: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Vorstellung von Mapping-Verfahren als Diagnose-</a:t>
            </a:r>
            <a:r>
              <a:rPr lang="de-DE" sz="2000" kern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instrument</a:t>
            </a: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548680"/>
            <a:ext cx="7772400" cy="1143000"/>
          </a:xfrm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Diagnose-Instrumente (I)</a:t>
            </a:r>
            <a:endParaRPr lang="de-DE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51607" y="1916832"/>
            <a:ext cx="75088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Diagnosebogen zur Selbsteinschätzung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kann ich  </a:t>
            </a: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gut  /  ein wenig  /  noch </a:t>
            </a: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nicht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Diagnosebogen zur Arbeit mit einem Partner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 Aussagen Stellung nehmen und begründen,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anschließend: Austausch mit dem Partner und gemeinsame Korrektur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Bild in Originalgröße anzei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3570" y="2739008"/>
            <a:ext cx="790575" cy="762000"/>
          </a:xfrm>
          <a:prstGeom prst="rect">
            <a:avLst/>
          </a:prstGeom>
          <a:noFill/>
        </p:spPr>
      </p:pic>
      <p:pic>
        <p:nvPicPr>
          <p:cNvPr id="10" name="Picture 4" descr="http://www.sticker-bazar.de/Smilies/Smilie-trau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738" y="2716113"/>
            <a:ext cx="712366" cy="742975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0974" y="2667000"/>
            <a:ext cx="776982" cy="80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267744" y="515719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Aussage   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13" name="Picture 9" descr="C:\Users\lutz\AppData\Local\Microsoft\Windows\Temporary Internet Files\Content.IE5\NUJQ8334\MC90044213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941168"/>
            <a:ext cx="896743" cy="915169"/>
          </a:xfrm>
          <a:prstGeom prst="rect">
            <a:avLst/>
          </a:prstGeom>
          <a:noFill/>
        </p:spPr>
      </p:pic>
      <p:pic>
        <p:nvPicPr>
          <p:cNvPr id="14" name="Picture 9" descr="C:\Users\lutz\AppData\Local\Microsoft\Windows\Temporary Internet Files\Content.IE5\NUJQ8334\MC90044213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6091" y="4941168"/>
            <a:ext cx="896743" cy="915169"/>
          </a:xfrm>
          <a:prstGeom prst="rect">
            <a:avLst/>
          </a:prstGeom>
          <a:noFill/>
        </p:spPr>
      </p:pic>
      <p:cxnSp>
        <p:nvCxnSpPr>
          <p:cNvPr id="15" name="Gerade Verbindung 14"/>
          <p:cNvCxnSpPr/>
          <p:nvPr/>
        </p:nvCxnSpPr>
        <p:spPr>
          <a:xfrm>
            <a:off x="4932040" y="5013176"/>
            <a:ext cx="936104" cy="79208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5076056" y="4941168"/>
            <a:ext cx="720080" cy="93610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283968" y="3212976"/>
            <a:ext cx="36004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83568" y="2060848"/>
            <a:ext cx="77768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Probiert bitte </a:t>
            </a:r>
            <a:r>
              <a:rPr lang="de-DE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de-DE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beide Varianten aus </a:t>
            </a:r>
            <a:r>
              <a:rPr lang="de-DE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 </a:t>
            </a:r>
            <a:r>
              <a:rPr lang="de-DE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überlegt, wie Ihr als Lehrkraft damit </a:t>
            </a:r>
            <a:br>
              <a:rPr lang="de-DE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umgehen würdet und welche praktischen Konsequenzen Ihr aus den Ergebnissen </a:t>
            </a: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ziehen würdet.</a:t>
            </a:r>
            <a:endParaRPr lang="de-DE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9448" y="1556792"/>
            <a:ext cx="75088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Diagnosebogen zur Selbsteinschätzung</a:t>
            </a:r>
            <a:br>
              <a:rPr lang="de-DE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b="1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Diagnosebogen zur Arbeit mit einem Partner</a:t>
            </a:r>
            <a:br>
              <a:rPr lang="de-DE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b="1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83655" y="2204864"/>
            <a:ext cx="75088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Lehrkraft kann gezielt Hilfen zur Beseitigung </a:t>
            </a:r>
            <a:b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der Lücken anbieten – </a:t>
            </a: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darf aber </a:t>
            </a: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keine </a:t>
            </a:r>
            <a:b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(Noten-)Bewertung aus dem Bogen ableiten.</a:t>
            </a:r>
            <a:r>
              <a:rPr lang="de-DE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25715" y="4293096"/>
            <a:ext cx="75088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Lehrkraft kann z.B. anonym einsammeln, um </a:t>
            </a:r>
            <a:b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ein Bild vom Leistungsstand der Lerngruppe </a:t>
            </a:r>
            <a:b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zu erhalten oder auch individuelle Hilfe </a:t>
            </a: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anbieten. </a:t>
            </a:r>
            <a:b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Bei Problemen in größerem Umfang: U-Sequenz </a:t>
            </a:r>
            <a:b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mit ähnlichem Inhalt.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Diagnose &amp; Maßnahmen</a:t>
            </a:r>
            <a:endParaRPr lang="de-DE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76064" y="404664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3 Schritten zu einem Diagnosebogen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idx="1"/>
          </p:nvPr>
        </p:nvSpPr>
        <p:spPr>
          <a:xfrm>
            <a:off x="1691680" y="1556792"/>
            <a:ext cx="6408712" cy="2088232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ct val="50000"/>
              </a:spcAft>
              <a:buFont typeface="+mj-lt"/>
              <a:buAutoNum type="arabicPeriod"/>
            </a:pP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Inhaltliche Bestimmung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ct val="50000"/>
              </a:spcAft>
              <a:buFont typeface="+mj-lt"/>
              <a:buAutoNum type="arabicPeriod"/>
            </a:pP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Präkonzepte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/ alternative Konzepte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ct val="50000"/>
              </a:spcAft>
              <a:buFont typeface="+mj-lt"/>
              <a:buAutoNum type="arabicPeriod"/>
            </a:pP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Konstruktion der Fragen bzw. Aussagen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75944" y="4130008"/>
            <a:ext cx="6352440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Entwickelt zuerst </a:t>
            </a:r>
          </a:p>
          <a:p>
            <a:pPr eaLnBrk="0" hangingPunct="0">
              <a:spcBef>
                <a:spcPct val="20000"/>
              </a:spcBef>
              <a:buFontTx/>
              <a:buChar char="-"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einen </a:t>
            </a: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Diagnosebogen </a:t>
            </a: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zur Selbsteinschätzung</a:t>
            </a:r>
          </a:p>
          <a:p>
            <a:pPr eaLnBrk="0" hangingPunct="0">
              <a:spcBef>
                <a:spcPct val="20000"/>
              </a:spcBef>
              <a:defRPr/>
            </a:pP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 anschließend </a:t>
            </a: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Bef>
                <a:spcPct val="20000"/>
              </a:spcBef>
              <a:buFontTx/>
              <a:buChar char="-"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einen </a:t>
            </a: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Bogen für die Partnerdiagnose</a:t>
            </a: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2000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Bef>
                <a:spcPct val="20000"/>
              </a:spcBef>
              <a:buFontTx/>
              <a:buChar char="-"/>
              <a:defRPr/>
            </a:pPr>
            <a:endParaRPr lang="de-DE" sz="2000" kern="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Prüfen und Lernen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3528" y="1268760"/>
            <a:ext cx="7056784" cy="176971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Lernaufgabe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Betreiber einer Erdgasförderanlage argumentiert, dass es besser ist, kohlenwasserstoff-haltige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Restgase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abzufackeln als direkt in die Umwelt zu entlassen – schon wegen des Treibhauseffektes.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Recherchiere und überprüfe die Stichhaltigkeit der Argumentation.</a:t>
            </a:r>
          </a:p>
        </p:txBody>
      </p:sp>
      <p:sp>
        <p:nvSpPr>
          <p:cNvPr id="11" name="Rechteck 10"/>
          <p:cNvSpPr/>
          <p:nvPr/>
        </p:nvSpPr>
        <p:spPr>
          <a:xfrm>
            <a:off x="971600" y="3212976"/>
            <a:ext cx="7200800" cy="10772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Testaufgabe </a:t>
            </a:r>
          </a:p>
          <a:p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Erläutere auf Basis des Molekülbaus, warum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Kohlenwasserstoffe höheres Treibhauspotential besitzen als CO</a:t>
            </a:r>
            <a:r>
              <a:rPr lang="de-DE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 Wasserdampf. Wähle dazu ein geeignetes stoffliches Beispiel.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763688" y="4509120"/>
            <a:ext cx="7128792" cy="19389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Aufgabe(n) </a:t>
            </a:r>
            <a:r>
              <a:rPr lang="de-DE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zur Rückmeldung des Lernstands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Ich kenne einige wichtige Treibhausgase und kann deren Treibhauspotential gegeneinander abschätzen.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Ich kann die Treibhausaktivität eines Gases mit Hilfe des Molekülbaus erklären.  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Fluor-Chlor-Kohlenwasserstoffe waren zwar für das Ozon-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loch verantwortlich, besitzen aber keinen Treibhauseffekt. 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634210"/>
              </p:ext>
            </p:extLst>
          </p:nvPr>
        </p:nvGraphicFramePr>
        <p:xfrm>
          <a:off x="7884368" y="6021288"/>
          <a:ext cx="1036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"/>
                <a:gridCol w="65099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ysClr val="windowText" lastClr="000000"/>
                          </a:solidFill>
                        </a:rPr>
                        <a:t>ja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nein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16140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548680"/>
            <a:ext cx="7772400" cy="1143000"/>
          </a:xfrm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Diagnose-Instrumente (II)</a:t>
            </a:r>
            <a:endParaRPr lang="de-DE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915816" y="170080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3200" b="1" kern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Concept-Maps</a:t>
            </a:r>
            <a:r>
              <a:rPr lang="de-DE" sz="2000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77831" y="2420888"/>
            <a:ext cx="716657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Varianten: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Wachsende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im Verlauf einer Unterrichtseinheit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Anfertigung von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zu verschiedenen Zeitpunkten</a:t>
            </a:r>
          </a:p>
          <a:p>
            <a:pPr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zur Feststellung des Verständnisses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(z.B. zum Ende der Unterrichtseinheit)</a:t>
            </a:r>
          </a:p>
          <a:p>
            <a:pPr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ohne vorgegebene Begriffe oder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Maps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mit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„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Startset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 </a:t>
            </a:r>
            <a:r>
              <a:rPr lang="de-DE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von Begriffen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548680"/>
            <a:ext cx="7772400" cy="1143000"/>
          </a:xfrm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de-DE" sz="3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Concept-Maps</a:t>
            </a:r>
            <a:endParaRPr lang="de-DE" sz="4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77830" y="2780928"/>
            <a:ext cx="6590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Wichtig: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Lehrperson stellt eigene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Mastermap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auf – als Basis für den Vergleich und die Einschätzung der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Schüler-Produkte.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700392" cy="1143000"/>
          </a:xfrm>
        </p:spPr>
        <p:txBody>
          <a:bodyPr/>
          <a:lstStyle/>
          <a:p>
            <a:r>
              <a:rPr lang="de-DE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Mapping – Strukturen abbilden </a:t>
            </a:r>
            <a:endParaRPr lang="de-DE" sz="2000" b="1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322" name="Picture 2" descr="C:\Users\lutz\Desktop\maps 1.jpg"/>
          <p:cNvPicPr>
            <a:picLocks noChangeAspect="1" noChangeArrowheads="1"/>
          </p:cNvPicPr>
          <p:nvPr/>
        </p:nvPicPr>
        <p:blipFill>
          <a:blip r:embed="rId3" cstate="print"/>
          <a:srcRect l="10356" t="5492" r="10584" b="55434"/>
          <a:stretch>
            <a:fillRect/>
          </a:stretch>
        </p:blipFill>
        <p:spPr bwMode="auto">
          <a:xfrm>
            <a:off x="1259632" y="1291317"/>
            <a:ext cx="6768752" cy="4729971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 rot="16200000">
            <a:off x="5399746" y="3121860"/>
            <a:ext cx="6858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Quelle: </a:t>
            </a:r>
          </a:p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Lüthjohann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Parchmann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Konzeptverständnis ermitteln. In: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UCh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22 Nr. 124/125 (2011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628800"/>
            <a:ext cx="1681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Sicht der 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Lehrkraft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 rot="16200000">
            <a:off x="5399746" y="3121860"/>
            <a:ext cx="6858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Quelle: </a:t>
            </a:r>
          </a:p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Lüthjohann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Parchmann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Konzeptverständnis ermitteln. In: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UCh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22 Nr. 124/125 (2011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628800"/>
            <a:ext cx="16818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Sicht der 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Schüler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</a:t>
            </a:r>
          </a:p>
          <a:p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Vortest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(Bsp. 1)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7346" name="Picture 2" descr="C:\Users\lutz\Desktop\maps 2.jpg"/>
          <p:cNvPicPr>
            <a:picLocks noChangeAspect="1" noChangeArrowheads="1"/>
          </p:cNvPicPr>
          <p:nvPr/>
        </p:nvPicPr>
        <p:blipFill>
          <a:blip r:embed="rId3" cstate="print"/>
          <a:srcRect l="32112" t="3935" r="9784" b="60360"/>
          <a:stretch>
            <a:fillRect/>
          </a:stretch>
        </p:blipFill>
        <p:spPr bwMode="auto">
          <a:xfrm>
            <a:off x="2411760" y="1124744"/>
            <a:ext cx="5976663" cy="519283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77003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Mapping – Strukturen abbilden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 rot="16200000">
            <a:off x="5399746" y="3121860"/>
            <a:ext cx="6858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Quelle: </a:t>
            </a:r>
          </a:p>
          <a:p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Lüthjohann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I.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Parchmann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Konzeptverständnis ermitteln. In: </a:t>
            </a:r>
            <a:r>
              <a:rPr lang="de-DE" sz="105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UCh</a:t>
            </a:r>
            <a:r>
              <a:rPr lang="de-DE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22 Nr. 124/125 (2011</a:t>
            </a:r>
          </a:p>
        </p:txBody>
      </p:sp>
      <p:pic>
        <p:nvPicPr>
          <p:cNvPr id="58370" name="Picture 2" descr="C:\Users\lutz\Desktop\maps 2.jpg"/>
          <p:cNvPicPr>
            <a:picLocks noChangeAspect="1" noChangeArrowheads="1"/>
          </p:cNvPicPr>
          <p:nvPr/>
        </p:nvPicPr>
        <p:blipFill>
          <a:blip r:embed="rId3" cstate="print"/>
          <a:srcRect l="4973" t="57265" r="16919" b="4335"/>
          <a:stretch>
            <a:fillRect/>
          </a:stretch>
        </p:blipFill>
        <p:spPr bwMode="auto">
          <a:xfrm>
            <a:off x="1038153" y="1268760"/>
            <a:ext cx="7566295" cy="5256584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441857" y="4221088"/>
            <a:ext cx="16818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Sicht der 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Schüler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</a:t>
            </a:r>
          </a:p>
          <a:p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Vortest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(Bsp. 2)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15616" y="188640"/>
            <a:ext cx="77003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Mapping – Strukturen abbilden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688" y="598488"/>
            <a:ext cx="6999312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„Lernen sichtbar machen“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10000"/>
              </a:spcBef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John </a:t>
            </a: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Hattie 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2009, deutsch: 2014)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Bild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187220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51920" y="2601629"/>
            <a:ext cx="4824536" cy="31316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3000"/>
              </a:lnSpc>
              <a:spcBef>
                <a:spcPct val="25000"/>
              </a:spcBef>
              <a:tabLst>
                <a:tab pos="2063750" algn="l"/>
              </a:tabLst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 = Maß für die Effektstärke </a:t>
            </a:r>
            <a:endParaRPr lang="de-DE" sz="1800" dirty="0" smtClean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&lt; 0: 	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negativer Effekt</a:t>
            </a:r>
            <a:endParaRPr lang="de-DE" sz="1800" dirty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0 &lt; d &lt; .20: 	kein bzw. zu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vernach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-	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lässigender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 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Effekt 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.20 &lt; d &lt; .40: 	kleiner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.40 &lt; d &lt; .60: 	moderater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&gt;. 60: 	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großer Effekt</a:t>
            </a:r>
            <a:endParaRPr lang="de-DE" sz="1800" dirty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3707904" y="1988840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5517232"/>
            <a:ext cx="1715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800 Metanalysen</a:t>
            </a:r>
            <a:b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50.000 Studien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250 </a:t>
            </a:r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Mio</a:t>
            </a: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Schüler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15" y="2994381"/>
            <a:ext cx="1692249" cy="245084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971600" y="2106231"/>
            <a:ext cx="80978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743575" algn="l"/>
              </a:tabLst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Reduzierung der Klassengröße	d = .21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743575" algn="l"/>
              </a:tabLst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Individualisiertes Lernen	d = .22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743575" algn="l"/>
              </a:tabLst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Teaching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to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the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 Test	d = .22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743575" algn="l"/>
              </a:tabLst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Integration/Inklusion	d = .28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743575" algn="l"/>
              </a:tabLst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Hausaufgaben	d = .29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743575" algn="l"/>
              </a:tabLst>
            </a:pPr>
            <a:r>
              <a:rPr lang="de-DE" sz="2000" b="1" dirty="0">
                <a:latin typeface="Linotype Syntax Com Regular" charset="0"/>
                <a:ea typeface="Arial" charset="0"/>
                <a:cs typeface="Arial" charset="0"/>
              </a:rPr>
              <a:t>Regelmäßige Tests/Leistungskontrollen	d = .</a:t>
            </a: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34	</a:t>
            </a:r>
            <a:endParaRPr lang="de-DE" sz="2000" b="1" dirty="0">
              <a:latin typeface="Linotype Syntax Com Regular" charset="0"/>
              <a:ea typeface="Arial" charset="0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51720" y="404664"/>
            <a:ext cx="5093568" cy="13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DE" sz="2800" dirty="0"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Was hilft ein wenig</a:t>
            </a:r>
            <a:r>
              <a:rPr lang="de-DE" sz="2800" dirty="0" smtClean="0"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?</a:t>
            </a:r>
          </a:p>
          <a:p>
            <a:pPr algn="ctr">
              <a:spcBef>
                <a:spcPct val="10000"/>
              </a:spcBef>
            </a:pPr>
            <a:r>
              <a:rPr lang="de-DE" sz="2000" dirty="0" smtClean="0"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(0.2 &lt; d &lt; 0.4)</a:t>
            </a:r>
            <a:endParaRPr lang="de-DE" sz="3600" dirty="0" smtClean="0"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  <a:p>
            <a:pPr algn="ctr">
              <a:spcBef>
                <a:spcPct val="10000"/>
              </a:spcBef>
            </a:pPr>
            <a:endParaRPr lang="de-DE" sz="2800" dirty="0"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66651" y="1629955"/>
            <a:ext cx="80978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Angstreduktion	d = .40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Kooperatives Lernen	d = .41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Ein hohes Selbstvertrauen der Schüler	d = .43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Kleingruppenlernen	d = .49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Peer </a:t>
            </a:r>
            <a:r>
              <a:rPr lang="de-DE" sz="2000" b="1" dirty="0" err="1" smtClean="0">
                <a:latin typeface="Linotype Syntax Com Regular" charset="0"/>
                <a:ea typeface="Arial" charset="0"/>
                <a:cs typeface="Arial" charset="0"/>
              </a:rPr>
              <a:t>Tutoring</a:t>
            </a: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	d = .55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Herausfordernde Ziele setzen	d = .56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Concept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 Mapping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Arbeit mit Lösungsbeispielen	d = .57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51720" y="404664"/>
            <a:ext cx="5093568" cy="13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DE" sz="2800" dirty="0"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Was hilft </a:t>
            </a:r>
            <a:r>
              <a:rPr lang="de-DE" sz="2800" dirty="0" smtClean="0"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schon mehr?</a:t>
            </a:r>
          </a:p>
          <a:p>
            <a:pPr algn="ctr">
              <a:spcBef>
                <a:spcPct val="10000"/>
              </a:spcBef>
            </a:pPr>
            <a:r>
              <a:rPr lang="de-DE" sz="2000" dirty="0" smtClean="0"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(0.4 &lt; d &lt; 0.6)</a:t>
            </a:r>
            <a:endParaRPr lang="de-DE" sz="3600" dirty="0" smtClean="0"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  <a:p>
            <a:pPr algn="ctr">
              <a:spcBef>
                <a:spcPct val="10000"/>
              </a:spcBef>
            </a:pPr>
            <a:endParaRPr lang="de-DE" sz="2800" dirty="0"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98712" y="476672"/>
            <a:ext cx="50935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DE" sz="2800" dirty="0" smtClean="0"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Was hilft richtig?</a:t>
            </a:r>
          </a:p>
          <a:p>
            <a:pPr algn="ctr">
              <a:spcBef>
                <a:spcPct val="10000"/>
              </a:spcBef>
            </a:pPr>
            <a:r>
              <a:rPr lang="de-DE" sz="2000" dirty="0" smtClean="0">
                <a:solidFill>
                  <a:srgbClr val="000000"/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(0.6 &lt; d )</a:t>
            </a:r>
            <a:endParaRPr lang="de-DE" sz="2800" dirty="0" smtClean="0"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181795" y="2121237"/>
            <a:ext cx="706261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>
                <a:latin typeface="Linotype Syntax Com Regular" charset="0"/>
                <a:ea typeface="Arial" charset="0"/>
                <a:cs typeface="Arial" charset="0"/>
              </a:rPr>
              <a:t>Regelmäßige Tests mit Feedback	d = .62</a:t>
            </a:r>
            <a:endParaRPr lang="de-DE" sz="2000" b="1" dirty="0" smtClean="0">
              <a:latin typeface="Linotype Syntax Com Regular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Metakognitive Strategien	d = .69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Lehrkraft-Schüler-Verhältnis</a:t>
            </a:r>
            <a:r>
              <a:rPr lang="de-DE" sz="2000" dirty="0">
                <a:latin typeface="Linotype Syntax Com Regular" charset="0"/>
                <a:ea typeface="Arial" charset="0"/>
                <a:cs typeface="Arial" charset="0"/>
              </a:rPr>
              <a:t>	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d = .72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Feedback</a:t>
            </a:r>
            <a:r>
              <a:rPr lang="de-DE" sz="2000" b="1" dirty="0">
                <a:latin typeface="Linotype Syntax Com Regular" charset="0"/>
                <a:ea typeface="Arial" charset="0"/>
                <a:cs typeface="Arial" charset="0"/>
              </a:rPr>
              <a:t>	d = .73</a:t>
            </a:r>
            <a:endParaRPr lang="de-DE" sz="2000" b="1" dirty="0" smtClean="0">
              <a:latin typeface="Linotype Syntax Com Regular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Klarheit der Instruktion	d = .75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Akzelerationsprogramme	d = .88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>
                <a:latin typeface="Linotype Syntax Com Regular" charset="0"/>
                <a:ea typeface="Arial" charset="0"/>
                <a:cs typeface="Arial" charset="0"/>
              </a:rPr>
              <a:t>Formatives </a:t>
            </a:r>
            <a:r>
              <a:rPr lang="de-DE" sz="2000" b="1" dirty="0" err="1">
                <a:latin typeface="Linotype Syntax Com Regular" charset="0"/>
                <a:ea typeface="Arial" charset="0"/>
                <a:cs typeface="Arial" charset="0"/>
              </a:rPr>
              <a:t>Assessment</a:t>
            </a:r>
            <a:r>
              <a:rPr lang="de-DE" sz="2000" b="1" dirty="0">
                <a:latin typeface="Linotype Syntax Com Regular" charset="0"/>
                <a:ea typeface="Arial" charset="0"/>
                <a:cs typeface="Arial" charset="0"/>
              </a:rPr>
              <a:t>	d = .90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98712" y="476672"/>
            <a:ext cx="5093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DE" sz="2800" dirty="0" smtClean="0"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„Kleine“ Unterschiede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181795" y="2121237"/>
            <a:ext cx="70626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>
                <a:latin typeface="Linotype Syntax Com Regular" charset="0"/>
                <a:ea typeface="Arial" charset="0"/>
                <a:cs typeface="Arial" charset="0"/>
              </a:rPr>
              <a:t>Regelmäßige Tests/Leistungskontrollen	d = .</a:t>
            </a: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34 </a:t>
            </a:r>
            <a:endParaRPr lang="de-DE" sz="2000" b="1" dirty="0">
              <a:latin typeface="Linotype Syntax Com Regular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Regelmäßige </a:t>
            </a:r>
            <a:r>
              <a:rPr lang="de-DE" sz="2000" b="1" dirty="0">
                <a:latin typeface="Linotype Syntax Com Regular" charset="0"/>
                <a:ea typeface="Arial" charset="0"/>
                <a:cs typeface="Arial" charset="0"/>
              </a:rPr>
              <a:t>Tests mit Feedback	d = .62</a:t>
            </a:r>
            <a:endParaRPr lang="de-DE" sz="2000" b="1" dirty="0" smtClean="0">
              <a:latin typeface="Linotype Syntax Com Regular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Feedback</a:t>
            </a:r>
            <a:r>
              <a:rPr lang="de-DE" sz="2000" b="1" dirty="0">
                <a:latin typeface="Linotype Syntax Com Regular" charset="0"/>
                <a:ea typeface="Arial" charset="0"/>
                <a:cs typeface="Arial" charset="0"/>
              </a:rPr>
              <a:t>	d = .73</a:t>
            </a:r>
            <a:endParaRPr lang="de-DE" sz="2000" b="1" dirty="0" smtClean="0">
              <a:latin typeface="Linotype Syntax Com Regular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Formatives </a:t>
            </a:r>
            <a:r>
              <a:rPr lang="de-DE" sz="2000" b="1" dirty="0">
                <a:latin typeface="Linotype Syntax Com Regular" charset="0"/>
                <a:ea typeface="Arial" charset="0"/>
                <a:cs typeface="Arial" charset="0"/>
              </a:rPr>
              <a:t>Assessment	d = .</a:t>
            </a: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90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endParaRPr lang="de-DE" sz="2000" b="1" dirty="0">
              <a:latin typeface="Linotype Syntax Com Regular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§"/>
              <a:tabLst>
                <a:tab pos="5645150" algn="l"/>
              </a:tabLst>
            </a:pPr>
            <a:r>
              <a:rPr lang="de-DE" sz="2000" b="1" dirty="0">
                <a:latin typeface="Linotype Syntax Com Regular" charset="0"/>
                <a:ea typeface="Arial" charset="0"/>
                <a:cs typeface="Arial" charset="0"/>
              </a:rPr>
              <a:t>Angstreduktion	d = .</a:t>
            </a:r>
            <a:r>
              <a:rPr lang="de-DE" sz="2000" b="1" dirty="0" smtClean="0">
                <a:latin typeface="Linotype Syntax Com Regular" charset="0"/>
                <a:ea typeface="Arial" charset="0"/>
                <a:cs typeface="Arial" charset="0"/>
              </a:rPr>
              <a:t>40</a:t>
            </a:r>
            <a:endParaRPr lang="de-DE" sz="2000" b="1" dirty="0">
              <a:latin typeface="Linotype Syntax Com Regular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Rechtenthal - 12./13.11.2014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8506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1309</Words>
  <Application>Microsoft Office PowerPoint</Application>
  <PresentationFormat>Bildschirmpräsentation (4:3)</PresentationFormat>
  <Paragraphs>309</Paragraphs>
  <Slides>44</Slides>
  <Notes>7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6" baseType="lpstr">
      <vt:lpstr>Standarddesign</vt:lpstr>
      <vt:lpstr>Dokument</vt:lpstr>
      <vt:lpstr>Aufgaben:  kompetenzorientiert gestalten</vt:lpstr>
      <vt:lpstr>Ein Plan für den Tag</vt:lpstr>
      <vt:lpstr>Prüfen und Lernen</vt:lpstr>
      <vt:lpstr>Prüfen und Lernen</vt:lpstr>
      <vt:lpstr>Folie 5</vt:lpstr>
      <vt:lpstr>Folie 6</vt:lpstr>
      <vt:lpstr>Folie 7</vt:lpstr>
      <vt:lpstr>Folie 8</vt:lpstr>
      <vt:lpstr>Folie 9</vt:lpstr>
      <vt:lpstr>Franz E. WEINERT (1930 - 2001)</vt:lpstr>
      <vt:lpstr>Prüfen und Lernen</vt:lpstr>
      <vt:lpstr>Das schulische Regelwerk in Südtirol Richtlinien &amp; Kompetenzen</vt:lpstr>
      <vt:lpstr>Das schulische Regelwerk in Südtirol: Kompetenzorientierung</vt:lpstr>
      <vt:lpstr>Fachliche Kompetenzen am Bsp.</vt:lpstr>
      <vt:lpstr>Fachliche Kompetenzen am Beispiel  Konkretisierung durch Fertigkeiten und Kenntnisse </vt:lpstr>
      <vt:lpstr>Über Kompetenzen verfügen heißt Fertigkeiten und Kenntnisse in relevanten Situationen auf neue Sachverhalte anwenden können. </vt:lpstr>
      <vt:lpstr>Kurze Übung:  Überlegt Euch eine geeignete Aufgabe, die Kenntnisse aus dem Bereich „Wetter und Klima“ erfordert und diese in den Zusammenhang von Phänomenen stellt, die Lithosphäre, Atmosphäre und/oder Hydrosphäre betreffen.</vt:lpstr>
      <vt:lpstr>Kompetenzen - abgestuft</vt:lpstr>
      <vt:lpstr>Kompetenzorientierung und Aufgaben</vt:lpstr>
      <vt:lpstr>Warum nach Anforderungsbereichen differenzieren ?</vt:lpstr>
      <vt:lpstr>Kompetenzen und Anforderungsbereiche</vt:lpstr>
      <vt:lpstr>Arbeitsphase</vt:lpstr>
      <vt:lpstr>Wie man Aufgaben  einfach analysieren kann</vt:lpstr>
      <vt:lpstr>Die Anforderungsniveaus im Detail</vt:lpstr>
      <vt:lpstr>Mittagspause</vt:lpstr>
      <vt:lpstr>Wie man Anforderungen steuern kann</vt:lpstr>
      <vt:lpstr>Arbeitsphase</vt:lpstr>
      <vt:lpstr>Eine Analysematrix für Aufgaben mit  lernpsychologischem Hintergrund</vt:lpstr>
      <vt:lpstr>Arbeitsphase</vt:lpstr>
      <vt:lpstr>Formulierungshilfe: Operatoren nutzen</vt:lpstr>
      <vt:lpstr>Kompetenzorientierte Aufgaben: Operatoren </vt:lpstr>
      <vt:lpstr>Arbeitsphase</vt:lpstr>
      <vt:lpstr>Folie 33</vt:lpstr>
      <vt:lpstr>Und dann bis morgen!</vt:lpstr>
      <vt:lpstr>Die Planung für den Vormittag</vt:lpstr>
      <vt:lpstr>Diagnose-Instrumente (I)</vt:lpstr>
      <vt:lpstr>Folie 37</vt:lpstr>
      <vt:lpstr>Diagnose &amp; Maßnahmen</vt:lpstr>
      <vt:lpstr>In 3 Schritten zu einem Diagnosebogen</vt:lpstr>
      <vt:lpstr>Diagnose-Instrumente (II)</vt:lpstr>
      <vt:lpstr>Concept-Maps</vt:lpstr>
      <vt:lpstr>Mapping – Strukturen abbilden </vt:lpstr>
      <vt:lpstr>Folie 43</vt:lpstr>
      <vt:lpstr>Folie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Aufgaben:  kompetenzorientiert gestalten</dc:title>
  <cp:lastModifiedBy>LS</cp:lastModifiedBy>
  <cp:revision>6</cp:revision>
  <cp:lastPrinted>2003-01-21T20:18:27Z</cp:lastPrinted>
  <dcterms:created xsi:type="dcterms:W3CDTF">2001-10-21T10:59:44Z</dcterms:created>
  <dcterms:modified xsi:type="dcterms:W3CDTF">2014-11-13T07:00:21Z</dcterms:modified>
</cp:coreProperties>
</file>